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59"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6.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A539DE0-DF12-489E-AE2A-D8A702C7DEB7}" type="datetimeFigureOut">
              <a:rPr lang="en-US" smtClean="0"/>
              <a:pPr/>
              <a:t>3/16/2011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BD5253-21C2-4558-90C1-CC233AC9035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539DE0-DF12-489E-AE2A-D8A702C7DEB7}" type="datetimeFigureOut">
              <a:rPr lang="en-US" smtClean="0"/>
              <a:pPr/>
              <a:t>3/16/2011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BD5253-21C2-4558-90C1-CC233AC9035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539DE0-DF12-489E-AE2A-D8A702C7DEB7}" type="datetimeFigureOut">
              <a:rPr lang="en-US" smtClean="0"/>
              <a:pPr/>
              <a:t>3/16/2011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BD5253-21C2-4558-90C1-CC233AC9035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539DE0-DF12-489E-AE2A-D8A702C7DEB7}" type="datetimeFigureOut">
              <a:rPr lang="en-US" smtClean="0"/>
              <a:pPr/>
              <a:t>3/16/2011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BD5253-21C2-4558-90C1-CC233AC9035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539DE0-DF12-489E-AE2A-D8A702C7DEB7}" type="datetimeFigureOut">
              <a:rPr lang="en-US" smtClean="0"/>
              <a:pPr/>
              <a:t>3/16/2011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BD5253-21C2-4558-90C1-CC233AC9035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539DE0-DF12-489E-AE2A-D8A702C7DEB7}" type="datetimeFigureOut">
              <a:rPr lang="en-US" smtClean="0"/>
              <a:pPr/>
              <a:t>3/16/2011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BD5253-21C2-4558-90C1-CC233AC9035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539DE0-DF12-489E-AE2A-D8A702C7DEB7}" type="datetimeFigureOut">
              <a:rPr lang="en-US" smtClean="0"/>
              <a:pPr/>
              <a:t>3/16/2011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BD5253-21C2-4558-90C1-CC233AC9035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539DE0-DF12-489E-AE2A-D8A702C7DEB7}" type="datetimeFigureOut">
              <a:rPr lang="en-US" smtClean="0"/>
              <a:pPr/>
              <a:t>3/16/2011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BD5253-21C2-4558-90C1-CC233AC9035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539DE0-DF12-489E-AE2A-D8A702C7DEB7}" type="datetimeFigureOut">
              <a:rPr lang="en-US" smtClean="0"/>
              <a:pPr/>
              <a:t>3/16/2011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BD5253-21C2-4558-90C1-CC233AC903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539DE0-DF12-489E-AE2A-D8A702C7DEB7}" type="datetimeFigureOut">
              <a:rPr lang="en-US" smtClean="0"/>
              <a:pPr/>
              <a:t>3/16/2011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BD5253-21C2-4558-90C1-CC233AC9035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539DE0-DF12-489E-AE2A-D8A702C7DEB7}" type="datetimeFigureOut">
              <a:rPr lang="en-US" smtClean="0"/>
              <a:pPr/>
              <a:t>3/16/2011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BD5253-21C2-4558-90C1-CC233AC9035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539DE0-DF12-489E-AE2A-D8A702C7DEB7}" type="datetimeFigureOut">
              <a:rPr lang="en-US" smtClean="0"/>
              <a:pPr/>
              <a:t>3/16/2011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BD5253-21C2-4558-90C1-CC233AC903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1.xml.rels><?xml version="1.0" encoding="UTF-8" standalone="yes"?>
<Relationships xmlns="http://schemas.openxmlformats.org/package/2006/relationships"><Relationship Id="rId3" Type="http://schemas.openxmlformats.org/officeDocument/2006/relationships/oleObject" Target="file:///C:\Users\Sejal\Documents\U.S.%20history%202010%20(honors)\unit%202\day%201\Westward%20Expansion%20Group%20Cut-Outs.doc!OLE_LINK3" TargetMode="External"/><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2.xml.rels><?xml version="1.0" encoding="UTF-8" standalone="yes"?>
<Relationships xmlns="http://schemas.openxmlformats.org/package/2006/relationships"><Relationship Id="rId3" Type="http://schemas.openxmlformats.org/officeDocument/2006/relationships/oleObject" Target="file:///C:\Users\Sejal\Documents\U.S.%20history%202010%20(honors)\unit%202\day%201\Westward%20Expansion%20Group%20Cut-Outs.doc!OLE_LINK3" TargetMode="External"/><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13.xml.rels><?xml version="1.0" encoding="UTF-8" standalone="yes"?>
<Relationships xmlns="http://schemas.openxmlformats.org/package/2006/relationships"><Relationship Id="rId3" Type="http://schemas.openxmlformats.org/officeDocument/2006/relationships/oleObject" Target="file:///C:\Users\Sejal\Documents\U.S.%20history%202010%20(honors)\unit%202\day%201\Westward%20Expansion%20Group%20Cut-Outs.doc!OLE_LINK4" TargetMode="External"/><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14.xml.rels><?xml version="1.0" encoding="UTF-8" standalone="yes"?>
<Relationships xmlns="http://schemas.openxmlformats.org/package/2006/relationships"><Relationship Id="rId3" Type="http://schemas.openxmlformats.org/officeDocument/2006/relationships/oleObject" Target="file:///C:\Users\Sejal\Documents\U.S.%20history%202010%20(honors)\unit%202\day%201\Westward%20Expansion%20Group%20Cut-Outs.doc!OLE_LINK4" TargetMode="External"/><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15.xml.rels><?xml version="1.0" encoding="UTF-8" standalone="yes"?>
<Relationships xmlns="http://schemas.openxmlformats.org/package/2006/relationships"><Relationship Id="rId3" Type="http://schemas.openxmlformats.org/officeDocument/2006/relationships/oleObject" Target="file:///C:\Users\Sejal\Documents\U.S.%20history%202010%20(honors)\unit%202\day%201\Westward%20Expansion%20Group%20Cut-Outs.doc!OLE_LINK5" TargetMode="External"/><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16.xml.rels><?xml version="1.0" encoding="UTF-8" standalone="yes"?>
<Relationships xmlns="http://schemas.openxmlformats.org/package/2006/relationships"><Relationship Id="rId3" Type="http://schemas.openxmlformats.org/officeDocument/2006/relationships/oleObject" Target="file:///C:\Users\Sejal\Documents\U.S.%20history%202010%20(honors)\unit%202\day%201\Westward%20Expansion%20Group%20Cut-Outs.doc!OLE_LINK5" TargetMode="External"/><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17.xml.rels><?xml version="1.0" encoding="UTF-8" standalone="yes"?>
<Relationships xmlns="http://schemas.openxmlformats.org/package/2006/relationships"><Relationship Id="rId3" Type="http://schemas.openxmlformats.org/officeDocument/2006/relationships/oleObject" Target="file:///C:\Users\Sejal\Documents\U.S.%20history%202010%20(honors)\unit%202\day%201\Westward%20Expansion%20Group%20Cut-Outs.doc!OLE_LINK6" TargetMode="External"/><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18.xml.rels><?xml version="1.0" encoding="UTF-8" standalone="yes"?>
<Relationships xmlns="http://schemas.openxmlformats.org/package/2006/relationships"><Relationship Id="rId3" Type="http://schemas.openxmlformats.org/officeDocument/2006/relationships/oleObject" Target="file:///C:\Users\Sejal\Documents\U.S.%20history%202010%20(honors)\unit%202\day%201\Westward%20Expansion%20Group%20Cut-Outs.doc!OLE_LINK6" TargetMode="External"/><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19.xml.rels><?xml version="1.0" encoding="UTF-8" standalone="yes"?>
<Relationships xmlns="http://schemas.openxmlformats.org/package/2006/relationships"><Relationship Id="rId3" Type="http://schemas.openxmlformats.org/officeDocument/2006/relationships/oleObject" Target="file:///C:\Users\Sejal\Documents\U.S.%20history%202010%20(honors)\unit%202\day%201\Westward%20Expansion%20Group%20Cut-Outs.doc!OLE_LINK7" TargetMode="External"/><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file:///C:\Users\Sejal\Documents\U.S.%20history%202010%20(honors)\unit%202\day%201\Westward%20Expansion%20Group%20Cut-Outs.doc!OLE_LINK7" TargetMode="External"/><Relationship Id="rId2" Type="http://schemas.openxmlformats.org/officeDocument/2006/relationships/slideLayout" Target="../slideLayouts/slideLayout2.xml"/><Relationship Id="rId1" Type="http://schemas.openxmlformats.org/officeDocument/2006/relationships/vmlDrawing" Target="../drawings/vmlDrawing14.vml"/></Relationships>
</file>

<file path=ppt/slides/_rels/slide21.xml.rels><?xml version="1.0" encoding="UTF-8" standalone="yes"?>
<Relationships xmlns="http://schemas.openxmlformats.org/package/2006/relationships"><Relationship Id="rId3" Type="http://schemas.openxmlformats.org/officeDocument/2006/relationships/oleObject" Target="file:///C:\Users\Sejal\Documents\U.S.%20history%202010%20(honors)\unit%202\day%201\Westward%20Expansion%20Group%20Cut-Outs.doc!OLE_LINK8" TargetMode="External"/><Relationship Id="rId2" Type="http://schemas.openxmlformats.org/officeDocument/2006/relationships/slideLayout" Target="../slideLayouts/slideLayout2.xml"/><Relationship Id="rId1" Type="http://schemas.openxmlformats.org/officeDocument/2006/relationships/vmlDrawing" Target="../drawings/vmlDrawing15.vml"/></Relationships>
</file>

<file path=ppt/slides/_rels/slide22.xml.rels><?xml version="1.0" encoding="UTF-8" standalone="yes"?>
<Relationships xmlns="http://schemas.openxmlformats.org/package/2006/relationships"><Relationship Id="rId3" Type="http://schemas.openxmlformats.org/officeDocument/2006/relationships/oleObject" Target="file:///C:\Users\Sejal\Documents\U.S.%20history%202010%20(honors)\unit%202\day%201\Westward%20Expansion%20Group%20Cut-Outs.doc!OLE_LINK8" TargetMode="External"/><Relationship Id="rId2" Type="http://schemas.openxmlformats.org/officeDocument/2006/relationships/slideLayout" Target="../slideLayouts/slideLayout2.xml"/><Relationship Id="rId1" Type="http://schemas.openxmlformats.org/officeDocument/2006/relationships/vmlDrawing" Target="../drawings/vmlDrawing16.v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9.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Westward Expansion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1"/>
          <p:cNvSpPr>
            <a:spLocks noGrp="1"/>
          </p:cNvSpPr>
          <p:nvPr>
            <p:ph type="title"/>
          </p:nvPr>
        </p:nvSpPr>
        <p:spPr bwMode="auto"/>
        <p:txBody>
          <a:bodyPr anchor="t"/>
          <a:lstStyle/>
          <a:p>
            <a:pPr algn="ctr" eaLnBrk="1" hangingPunct="1"/>
            <a:r>
              <a:rPr lang="en-US" cap="none" smtClean="0"/>
              <a:t>MINERS</a:t>
            </a:r>
          </a:p>
        </p:txBody>
      </p:sp>
      <p:graphicFrame>
        <p:nvGraphicFramePr>
          <p:cNvPr id="17410" name="Object 2"/>
          <p:cNvGraphicFramePr>
            <a:graphicFrameLocks noChangeAspect="1"/>
          </p:cNvGraphicFramePr>
          <p:nvPr/>
        </p:nvGraphicFramePr>
        <p:xfrm>
          <a:off x="3636963" y="2133600"/>
          <a:ext cx="2173287" cy="3273425"/>
        </p:xfrm>
        <a:graphic>
          <a:graphicData uri="http://schemas.openxmlformats.org/presentationml/2006/ole">
            <p:oleObj spid="_x0000_s5122" name="Document" r:id="rId3" imgW="6249272" imgH="9412014" progId="Word.Document.12">
              <p:link updateAutomatic="1"/>
            </p:oleObj>
          </a:graphicData>
        </a:graphic>
      </p:graphicFrame>
      <p:sp>
        <p:nvSpPr>
          <p:cNvPr id="9" name="Oval Callout 8"/>
          <p:cNvSpPr/>
          <p:nvPr/>
        </p:nvSpPr>
        <p:spPr>
          <a:xfrm>
            <a:off x="5810250" y="1417638"/>
            <a:ext cx="3333750" cy="5074602"/>
          </a:xfrm>
          <a:prstGeom prst="wedgeEllipseCallout">
            <a:avLst>
              <a:gd name="adj1" fmla="val -68707"/>
              <a:gd name="adj2" fmla="val -22613"/>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600" b="1" u="sng">
                <a:solidFill>
                  <a:srgbClr val="FFFFFF"/>
                </a:solidFill>
                <a:ea typeface="ＭＳ Ｐゴシック" pitchFamily="-65" charset="-128"/>
              </a:rPr>
              <a:t>Negative</a:t>
            </a:r>
          </a:p>
          <a:p>
            <a:pPr algn="ctr"/>
            <a:endParaRPr lang="en-US" sz="1600" b="1" u="sng">
              <a:solidFill>
                <a:srgbClr val="FFFFFF"/>
              </a:solidFill>
              <a:ea typeface="ＭＳ Ｐゴシック" pitchFamily="-65" charset="-128"/>
            </a:endParaRPr>
          </a:p>
          <a:p>
            <a:pPr algn="ctr"/>
            <a:r>
              <a:rPr lang="en-US" sz="1600">
                <a:solidFill>
                  <a:srgbClr val="FFFFFF"/>
                </a:solidFill>
                <a:ea typeface="ＭＳ Ｐゴシック" pitchFamily="-65" charset="-128"/>
              </a:rPr>
              <a:t>My work is difficult and dangerous.  Sometimes I work in dismal conditions.  Few miners have struck it rich.</a:t>
            </a:r>
          </a:p>
        </p:txBody>
      </p:sp>
      <p:sp>
        <p:nvSpPr>
          <p:cNvPr id="8" name="Oval Callout 7"/>
          <p:cNvSpPr/>
          <p:nvPr/>
        </p:nvSpPr>
        <p:spPr>
          <a:xfrm>
            <a:off x="152400" y="1417638"/>
            <a:ext cx="3333750" cy="5074602"/>
          </a:xfrm>
          <a:prstGeom prst="wedgeEllipseCallout">
            <a:avLst>
              <a:gd name="adj1" fmla="val 67928"/>
              <a:gd name="adj2" fmla="val -19610"/>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600" b="1" u="sng" dirty="0">
                <a:solidFill>
                  <a:srgbClr val="FFFFFF"/>
                </a:solidFill>
                <a:ea typeface="ＭＳ Ｐゴシック" pitchFamily="-65" charset="-128"/>
              </a:rPr>
              <a:t>Positive</a:t>
            </a:r>
          </a:p>
          <a:p>
            <a:pPr algn="ctr"/>
            <a:endParaRPr lang="en-US" sz="1600" b="1" u="sng" dirty="0">
              <a:solidFill>
                <a:srgbClr val="FFFFFF"/>
              </a:solidFill>
              <a:ea typeface="ＭＳ Ｐゴシック" pitchFamily="-65" charset="-128"/>
            </a:endParaRPr>
          </a:p>
          <a:p>
            <a:pPr algn="ctr"/>
            <a:r>
              <a:rPr lang="en-US" sz="1600" dirty="0">
                <a:solidFill>
                  <a:srgbClr val="FFFFFF"/>
                </a:solidFill>
                <a:ea typeface="ＭＳ Ｐゴシック" pitchFamily="-65" charset="-128"/>
              </a:rPr>
              <a:t>Placer mining is relatively easy, so it wasn’t hard for me to learn this skill.  I have plenty of opportunity for work.  Some of us have made a lot of </a:t>
            </a:r>
            <a:r>
              <a:rPr lang="en-US" sz="1600" dirty="0" smtClean="0">
                <a:solidFill>
                  <a:srgbClr val="FFFFFF"/>
                </a:solidFill>
                <a:ea typeface="ＭＳ Ｐゴシック" pitchFamily="-65" charset="-128"/>
              </a:rPr>
              <a:t>money</a:t>
            </a:r>
            <a:r>
              <a:rPr lang="en-US" sz="1600" dirty="0">
                <a:solidFill>
                  <a:srgbClr val="FFFFFF"/>
                </a:solidFill>
                <a:ea typeface="ＭＳ Ｐゴシック" pitchFamily="-65" charset="-128"/>
              </a:rPr>
              <a:t>.  </a:t>
            </a:r>
            <a:r>
              <a:rPr lang="en-US" sz="1600" dirty="0" smtClean="0">
                <a:solidFill>
                  <a:srgbClr val="FFFFFF"/>
                </a:solidFill>
                <a:ea typeface="ＭＳ Ｐゴシック" pitchFamily="-65" charset="-128"/>
              </a:rPr>
              <a:t>The </a:t>
            </a:r>
            <a:r>
              <a:rPr lang="en-US" sz="1600" dirty="0" err="1" smtClean="0">
                <a:solidFill>
                  <a:srgbClr val="FFFFFF"/>
                </a:solidFill>
                <a:ea typeface="ＭＳ Ｐゴシック" pitchFamily="-65" charset="-128"/>
              </a:rPr>
              <a:t>Cornstock</a:t>
            </a:r>
            <a:r>
              <a:rPr lang="en-US" sz="1600" dirty="0" smtClean="0">
                <a:solidFill>
                  <a:srgbClr val="FFFFFF"/>
                </a:solidFill>
                <a:ea typeface="ＭＳ Ｐゴシック" pitchFamily="-65" charset="-128"/>
              </a:rPr>
              <a:t> </a:t>
            </a:r>
            <a:r>
              <a:rPr lang="en-US" sz="1600" dirty="0">
                <a:solidFill>
                  <a:srgbClr val="FFFFFF"/>
                </a:solidFill>
                <a:ea typeface="ＭＳ Ｐゴシック" pitchFamily="-65" charset="-128"/>
              </a:rPr>
              <a:t>Lode brought more than $300 million in gold and silver to the people who mined it.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itle 1"/>
          <p:cNvSpPr>
            <a:spLocks noGrp="1"/>
          </p:cNvSpPr>
          <p:nvPr>
            <p:ph type="title"/>
          </p:nvPr>
        </p:nvSpPr>
        <p:spPr bwMode="auto"/>
        <p:txBody>
          <a:bodyPr anchor="t"/>
          <a:lstStyle/>
          <a:p>
            <a:pPr algn="ctr" eaLnBrk="1" hangingPunct="1"/>
            <a:r>
              <a:rPr lang="en-US" cap="none" smtClean="0"/>
              <a:t>RAILROAD OWNERS</a:t>
            </a:r>
          </a:p>
        </p:txBody>
      </p:sp>
      <p:sp>
        <p:nvSpPr>
          <p:cNvPr id="18436" name="Content Placeholder 2"/>
          <p:cNvSpPr>
            <a:spLocks noGrp="1"/>
          </p:cNvSpPr>
          <p:nvPr>
            <p:ph sz="quarter" idx="1"/>
          </p:nvPr>
        </p:nvSpPr>
        <p:spPr>
          <a:xfrm>
            <a:off x="457200" y="1600200"/>
            <a:ext cx="7467600" cy="4873625"/>
          </a:xfrm>
        </p:spPr>
        <p:txBody>
          <a:bodyPr/>
          <a:lstStyle/>
          <a:p>
            <a:pPr eaLnBrk="1" hangingPunct="1"/>
            <a:endParaRPr lang="en-US" smtClean="0"/>
          </a:p>
        </p:txBody>
      </p:sp>
      <p:graphicFrame>
        <p:nvGraphicFramePr>
          <p:cNvPr id="18434" name="Object 2"/>
          <p:cNvGraphicFramePr>
            <a:graphicFrameLocks noChangeAspect="1"/>
          </p:cNvGraphicFramePr>
          <p:nvPr/>
        </p:nvGraphicFramePr>
        <p:xfrm>
          <a:off x="2743200" y="1143000"/>
          <a:ext cx="3657600" cy="4572000"/>
        </p:xfrm>
        <a:graphic>
          <a:graphicData uri="http://schemas.openxmlformats.org/presentationml/2006/ole">
            <p:oleObj spid="_x0000_s6146" name="Document" r:id="rId3" imgW="5182323" imgH="6477904" progId="Word.Document.12">
              <p:link updateAutomatic="1"/>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8" name="Object 2"/>
          <p:cNvGraphicFramePr>
            <a:graphicFrameLocks noChangeAspect="1"/>
          </p:cNvGraphicFramePr>
          <p:nvPr/>
        </p:nvGraphicFramePr>
        <p:xfrm>
          <a:off x="3708400" y="2349500"/>
          <a:ext cx="1727200" cy="2159000"/>
        </p:xfrm>
        <a:graphic>
          <a:graphicData uri="http://schemas.openxmlformats.org/presentationml/2006/ole">
            <p:oleObj spid="_x0000_s7170" name="Document" r:id="rId3" imgW="5182323" imgH="6477904" progId="Word.Document.12">
              <p:link updateAutomatic="1"/>
            </p:oleObj>
          </a:graphicData>
        </a:graphic>
      </p:graphicFrame>
      <p:sp>
        <p:nvSpPr>
          <p:cNvPr id="19459" name="Title 1"/>
          <p:cNvSpPr>
            <a:spLocks noGrp="1"/>
          </p:cNvSpPr>
          <p:nvPr>
            <p:ph type="title"/>
          </p:nvPr>
        </p:nvSpPr>
        <p:spPr bwMode="auto"/>
        <p:txBody>
          <a:bodyPr anchor="t"/>
          <a:lstStyle/>
          <a:p>
            <a:pPr algn="ctr" eaLnBrk="1" hangingPunct="1"/>
            <a:r>
              <a:rPr lang="en-US" cap="none" smtClean="0"/>
              <a:t>RAILROAD OWNERS</a:t>
            </a:r>
          </a:p>
        </p:txBody>
      </p:sp>
      <p:sp>
        <p:nvSpPr>
          <p:cNvPr id="9" name="Oval Callout 8"/>
          <p:cNvSpPr/>
          <p:nvPr/>
        </p:nvSpPr>
        <p:spPr>
          <a:xfrm>
            <a:off x="5810250" y="1417638"/>
            <a:ext cx="3333750" cy="5074602"/>
          </a:xfrm>
          <a:prstGeom prst="wedgeEllipseCallout">
            <a:avLst>
              <a:gd name="adj1" fmla="val -68707"/>
              <a:gd name="adj2" fmla="val -22613"/>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600" b="1" u="sng">
                <a:solidFill>
                  <a:srgbClr val="FFFFFF"/>
                </a:solidFill>
                <a:ea typeface="ＭＳ Ｐゴシック" pitchFamily="-65" charset="-128"/>
              </a:rPr>
              <a:t>Negative</a:t>
            </a:r>
          </a:p>
          <a:p>
            <a:pPr algn="ctr"/>
            <a:endParaRPr lang="en-US" sz="1600" b="1" u="sng">
              <a:solidFill>
                <a:srgbClr val="FFFFFF"/>
              </a:solidFill>
              <a:ea typeface="ＭＳ Ｐゴシック" pitchFamily="-65" charset="-128"/>
            </a:endParaRPr>
          </a:p>
          <a:p>
            <a:pPr algn="ctr"/>
            <a:r>
              <a:rPr lang="en-US" sz="1600">
                <a:solidFill>
                  <a:srgbClr val="FFFFFF"/>
                </a:solidFill>
                <a:ea typeface="ＭＳ Ｐゴシック" pitchFamily="-65" charset="-128"/>
              </a:rPr>
              <a:t>We have many challenges buildign this rail line, like financial shortages, conflicts with Indian tribes, and rough terrain. Dangerous work conditions sometimes slow our workers down</a:t>
            </a:r>
          </a:p>
        </p:txBody>
      </p:sp>
      <p:sp>
        <p:nvSpPr>
          <p:cNvPr id="8" name="Oval Callout 7"/>
          <p:cNvSpPr/>
          <p:nvPr/>
        </p:nvSpPr>
        <p:spPr>
          <a:xfrm>
            <a:off x="152400" y="1417638"/>
            <a:ext cx="3333750" cy="5074602"/>
          </a:xfrm>
          <a:prstGeom prst="wedgeEllipseCallout">
            <a:avLst>
              <a:gd name="adj1" fmla="val 67928"/>
              <a:gd name="adj2" fmla="val -19610"/>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600" b="1" u="sng" dirty="0">
                <a:solidFill>
                  <a:srgbClr val="FFFFFF"/>
                </a:solidFill>
                <a:ea typeface="ＭＳ Ｐゴシック" pitchFamily="-65" charset="-128"/>
              </a:rPr>
              <a:t>Positive</a:t>
            </a:r>
          </a:p>
          <a:p>
            <a:pPr algn="ctr"/>
            <a:endParaRPr lang="en-US" sz="1600" b="1" u="sng" dirty="0">
              <a:solidFill>
                <a:srgbClr val="FFFFFF"/>
              </a:solidFill>
              <a:ea typeface="ＭＳ Ｐゴシック" pitchFamily="-65" charset="-128"/>
            </a:endParaRPr>
          </a:p>
          <a:p>
            <a:pPr algn="ctr"/>
            <a:r>
              <a:rPr lang="en-US" sz="1600" dirty="0">
                <a:solidFill>
                  <a:srgbClr val="FFFFFF"/>
                </a:solidFill>
                <a:ea typeface="ＭＳ Ｐゴシック" pitchFamily="-65" charset="-128"/>
              </a:rPr>
              <a:t>I was very excited when the Pacific Railway Act gave land and loans to companies like the one my partners and I own.  We then sell this land to settlers at a </a:t>
            </a:r>
            <a:r>
              <a:rPr lang="en-US" sz="1600" dirty="0" smtClean="0">
                <a:solidFill>
                  <a:srgbClr val="FFFFFF"/>
                </a:solidFill>
                <a:ea typeface="ＭＳ Ｐゴシック" pitchFamily="-65" charset="-128"/>
              </a:rPr>
              <a:t>profit</a:t>
            </a:r>
            <a:r>
              <a:rPr lang="en-US" sz="1600" dirty="0">
                <a:solidFill>
                  <a:srgbClr val="FFFFFF"/>
                </a:solidFill>
                <a:ea typeface="ＭＳ Ｐゴシック" pitchFamily="-65" charset="-128"/>
              </a:rPr>
              <a:t>!  And farmers pay us very high rates to ship their crops to market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itle 1"/>
          <p:cNvSpPr>
            <a:spLocks noGrp="1"/>
          </p:cNvSpPr>
          <p:nvPr>
            <p:ph type="title"/>
          </p:nvPr>
        </p:nvSpPr>
        <p:spPr bwMode="auto"/>
        <p:txBody>
          <a:bodyPr anchor="t"/>
          <a:lstStyle/>
          <a:p>
            <a:pPr algn="ctr" eaLnBrk="1" hangingPunct="1"/>
            <a:r>
              <a:rPr lang="en-US" cap="none" smtClean="0"/>
              <a:t>RAILROAD WORKERS</a:t>
            </a:r>
          </a:p>
        </p:txBody>
      </p:sp>
      <p:sp>
        <p:nvSpPr>
          <p:cNvPr id="20484" name="Content Placeholder 2"/>
          <p:cNvSpPr>
            <a:spLocks noGrp="1"/>
          </p:cNvSpPr>
          <p:nvPr>
            <p:ph sz="quarter" idx="1"/>
          </p:nvPr>
        </p:nvSpPr>
        <p:spPr>
          <a:xfrm>
            <a:off x="457200" y="1600200"/>
            <a:ext cx="7467600" cy="4873625"/>
          </a:xfrm>
        </p:spPr>
        <p:txBody>
          <a:bodyPr/>
          <a:lstStyle/>
          <a:p>
            <a:pPr eaLnBrk="1" hangingPunct="1"/>
            <a:endParaRPr lang="en-US" smtClean="0"/>
          </a:p>
        </p:txBody>
      </p:sp>
      <p:graphicFrame>
        <p:nvGraphicFramePr>
          <p:cNvPr id="20482" name="Object 2"/>
          <p:cNvGraphicFramePr>
            <a:graphicFrameLocks noChangeAspect="1"/>
          </p:cNvGraphicFramePr>
          <p:nvPr/>
        </p:nvGraphicFramePr>
        <p:xfrm>
          <a:off x="2667000" y="1096963"/>
          <a:ext cx="3124200" cy="4552950"/>
        </p:xfrm>
        <a:graphic>
          <a:graphicData uri="http://schemas.openxmlformats.org/presentationml/2006/ole">
            <p:oleObj spid="_x0000_s8194" name="Document" r:id="rId3" imgW="4496428" imgH="6554115" progId="Word.Document.12">
              <p:link updateAutomatic="1"/>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itle 1"/>
          <p:cNvSpPr>
            <a:spLocks noGrp="1"/>
          </p:cNvSpPr>
          <p:nvPr>
            <p:ph type="title"/>
          </p:nvPr>
        </p:nvSpPr>
        <p:spPr bwMode="auto"/>
        <p:txBody>
          <a:bodyPr anchor="t"/>
          <a:lstStyle/>
          <a:p>
            <a:pPr algn="ctr" eaLnBrk="1" hangingPunct="1"/>
            <a:r>
              <a:rPr lang="en-US" cap="none" smtClean="0"/>
              <a:t>RAILROAD WORKERS</a:t>
            </a:r>
          </a:p>
        </p:txBody>
      </p:sp>
      <p:sp>
        <p:nvSpPr>
          <p:cNvPr id="9" name="Oval Callout 8"/>
          <p:cNvSpPr/>
          <p:nvPr/>
        </p:nvSpPr>
        <p:spPr>
          <a:xfrm>
            <a:off x="5810250" y="1417638"/>
            <a:ext cx="3333750" cy="5074602"/>
          </a:xfrm>
          <a:prstGeom prst="wedgeEllipseCallout">
            <a:avLst>
              <a:gd name="adj1" fmla="val -68707"/>
              <a:gd name="adj2" fmla="val -22613"/>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600" b="1" u="sng">
                <a:solidFill>
                  <a:srgbClr val="FFFFFF"/>
                </a:solidFill>
                <a:ea typeface="ＭＳ Ｐゴシック" pitchFamily="-65" charset="-128"/>
              </a:rPr>
              <a:t>Negative</a:t>
            </a:r>
          </a:p>
          <a:p>
            <a:pPr algn="ctr"/>
            <a:endParaRPr lang="en-US" sz="1600" b="1" u="sng">
              <a:solidFill>
                <a:srgbClr val="FFFFFF"/>
              </a:solidFill>
              <a:ea typeface="ＭＳ Ｐゴシック" pitchFamily="-65" charset="-128"/>
            </a:endParaRPr>
          </a:p>
          <a:p>
            <a:pPr algn="ctr"/>
            <a:r>
              <a:rPr lang="en-US" sz="1600">
                <a:solidFill>
                  <a:srgbClr val="FFFFFF"/>
                </a:solidFill>
                <a:ea typeface="ＭＳ Ｐゴシック" pitchFamily="-65" charset="-128"/>
              </a:rPr>
              <a:t>Our working conditions are often dangerous and harsh.  We endure attacks by Indians.  During the winter, we face the threat of frostbite and avalanches.  Some of us are still targets of racism.</a:t>
            </a:r>
          </a:p>
        </p:txBody>
      </p:sp>
      <p:sp>
        <p:nvSpPr>
          <p:cNvPr id="8" name="Oval Callout 7"/>
          <p:cNvSpPr/>
          <p:nvPr/>
        </p:nvSpPr>
        <p:spPr>
          <a:xfrm>
            <a:off x="152400" y="1417638"/>
            <a:ext cx="3333750" cy="5074602"/>
          </a:xfrm>
          <a:prstGeom prst="wedgeEllipseCallout">
            <a:avLst>
              <a:gd name="adj1" fmla="val 67928"/>
              <a:gd name="adj2" fmla="val -19610"/>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600" b="1" u="sng">
                <a:solidFill>
                  <a:srgbClr val="FFFFFF"/>
                </a:solidFill>
                <a:ea typeface="ＭＳ Ｐゴシック" pitchFamily="-65" charset="-128"/>
              </a:rPr>
              <a:t>Positive</a:t>
            </a:r>
          </a:p>
          <a:p>
            <a:pPr algn="ctr"/>
            <a:endParaRPr lang="en-US" sz="1600" b="1" u="sng">
              <a:solidFill>
                <a:srgbClr val="FFFFFF"/>
              </a:solidFill>
              <a:ea typeface="ＭＳ Ｐゴシック" pitchFamily="-65" charset="-128"/>
            </a:endParaRPr>
          </a:p>
          <a:p>
            <a:pPr algn="ctr"/>
            <a:r>
              <a:rPr lang="en-US" sz="1600">
                <a:solidFill>
                  <a:srgbClr val="FFFFFF"/>
                </a:solidFill>
                <a:ea typeface="ＭＳ Ｐゴシック" pitchFamily="-65" charset="-128"/>
              </a:rPr>
              <a:t>Some of us escaped discrimination and poverty by moving west to work on the railroads.  There are plenty of jobs available for those o fus willing to work hard.  Workers who survive the dangerous conditions have money in their pockets.</a:t>
            </a:r>
          </a:p>
        </p:txBody>
      </p:sp>
      <p:graphicFrame>
        <p:nvGraphicFramePr>
          <p:cNvPr id="21506" name="Object 2"/>
          <p:cNvGraphicFramePr>
            <a:graphicFrameLocks noChangeAspect="1"/>
          </p:cNvGraphicFramePr>
          <p:nvPr/>
        </p:nvGraphicFramePr>
        <p:xfrm>
          <a:off x="3727450" y="2336800"/>
          <a:ext cx="1835150" cy="2674938"/>
        </p:xfrm>
        <a:graphic>
          <a:graphicData uri="http://schemas.openxmlformats.org/presentationml/2006/ole">
            <p:oleObj spid="_x0000_s9218" name="Document" r:id="rId3" imgW="4496428" imgH="6554115" progId="Word.Document.12">
              <p:link updateAutomatic="1"/>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itle 1"/>
          <p:cNvSpPr>
            <a:spLocks noGrp="1"/>
          </p:cNvSpPr>
          <p:nvPr>
            <p:ph type="title"/>
          </p:nvPr>
        </p:nvSpPr>
        <p:spPr bwMode="auto"/>
        <p:txBody>
          <a:bodyPr anchor="t"/>
          <a:lstStyle/>
          <a:p>
            <a:pPr algn="ctr" eaLnBrk="1" hangingPunct="1"/>
            <a:r>
              <a:rPr lang="en-US" cap="none" smtClean="0"/>
              <a:t>POPULISTS</a:t>
            </a:r>
          </a:p>
        </p:txBody>
      </p:sp>
      <p:sp>
        <p:nvSpPr>
          <p:cNvPr id="22532" name="Content Placeholder 2"/>
          <p:cNvSpPr>
            <a:spLocks noGrp="1"/>
          </p:cNvSpPr>
          <p:nvPr>
            <p:ph sz="quarter" idx="1"/>
          </p:nvPr>
        </p:nvSpPr>
        <p:spPr>
          <a:xfrm>
            <a:off x="457200" y="1600200"/>
            <a:ext cx="7467600" cy="4873625"/>
          </a:xfrm>
        </p:spPr>
        <p:txBody>
          <a:bodyPr/>
          <a:lstStyle/>
          <a:p>
            <a:pPr eaLnBrk="1" hangingPunct="1"/>
            <a:endParaRPr lang="en-US" smtClean="0"/>
          </a:p>
        </p:txBody>
      </p:sp>
      <p:graphicFrame>
        <p:nvGraphicFramePr>
          <p:cNvPr id="22530" name="Object 2"/>
          <p:cNvGraphicFramePr>
            <a:graphicFrameLocks noChangeAspect="1"/>
          </p:cNvGraphicFramePr>
          <p:nvPr/>
        </p:nvGraphicFramePr>
        <p:xfrm>
          <a:off x="2362200" y="1263650"/>
          <a:ext cx="3886200" cy="4800600"/>
        </p:xfrm>
        <a:graphic>
          <a:graphicData uri="http://schemas.openxmlformats.org/presentationml/2006/ole">
            <p:oleObj spid="_x0000_s10242" name="Document" r:id="rId3" imgW="5830114" imgH="7201905" progId="Word.Document.12">
              <p:link updateAutomatic="1"/>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4" name="Object 2"/>
          <p:cNvGraphicFramePr>
            <a:graphicFrameLocks noChangeAspect="1"/>
          </p:cNvGraphicFramePr>
          <p:nvPr/>
        </p:nvGraphicFramePr>
        <p:xfrm>
          <a:off x="3600450" y="2228850"/>
          <a:ext cx="1943100" cy="2400300"/>
        </p:xfrm>
        <a:graphic>
          <a:graphicData uri="http://schemas.openxmlformats.org/presentationml/2006/ole">
            <p:oleObj spid="_x0000_s11266" name="Document" r:id="rId3" imgW="5830114" imgH="7201905" progId="Word.Document.12">
              <p:link updateAutomatic="1"/>
            </p:oleObj>
          </a:graphicData>
        </a:graphic>
      </p:graphicFrame>
      <p:sp>
        <p:nvSpPr>
          <p:cNvPr id="23555" name="Title 1"/>
          <p:cNvSpPr>
            <a:spLocks noGrp="1"/>
          </p:cNvSpPr>
          <p:nvPr>
            <p:ph type="title"/>
          </p:nvPr>
        </p:nvSpPr>
        <p:spPr bwMode="auto"/>
        <p:txBody>
          <a:bodyPr anchor="t"/>
          <a:lstStyle/>
          <a:p>
            <a:pPr algn="ctr" eaLnBrk="1" hangingPunct="1"/>
            <a:r>
              <a:rPr lang="en-US" cap="none" smtClean="0"/>
              <a:t>POPULISTS</a:t>
            </a:r>
          </a:p>
        </p:txBody>
      </p:sp>
      <p:sp>
        <p:nvSpPr>
          <p:cNvPr id="9" name="Oval Callout 8"/>
          <p:cNvSpPr/>
          <p:nvPr/>
        </p:nvSpPr>
        <p:spPr>
          <a:xfrm>
            <a:off x="5810250" y="1417638"/>
            <a:ext cx="3333750" cy="5074602"/>
          </a:xfrm>
          <a:prstGeom prst="wedgeEllipseCallout">
            <a:avLst>
              <a:gd name="adj1" fmla="val -68707"/>
              <a:gd name="adj2" fmla="val -22613"/>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600" b="1" u="sng">
                <a:solidFill>
                  <a:srgbClr val="FFFFFF"/>
                </a:solidFill>
                <a:ea typeface="ＭＳ Ｐゴシック" pitchFamily="-65" charset="-128"/>
              </a:rPr>
              <a:t>Negative</a:t>
            </a:r>
          </a:p>
          <a:p>
            <a:pPr algn="ctr"/>
            <a:endParaRPr lang="en-US" sz="1600" b="1" u="sng">
              <a:solidFill>
                <a:srgbClr val="FFFFFF"/>
              </a:solidFill>
              <a:ea typeface="ＭＳ Ｐゴシック" pitchFamily="-65" charset="-128"/>
            </a:endParaRPr>
          </a:p>
          <a:p>
            <a:pPr algn="ctr"/>
            <a:r>
              <a:rPr lang="en-US" sz="1600">
                <a:solidFill>
                  <a:srgbClr val="FFFFFF"/>
                </a:solidFill>
                <a:ea typeface="ＭＳ Ｐゴシック" pitchFamily="-65" charset="-128"/>
              </a:rPr>
              <a:t>Technology has allowed too many of us farmers to create a surplus of crops, causing crop prices to fall and our debt to increase.  Then, with railroads charging high rates for us to ship goods, we can’t pay our debts!</a:t>
            </a:r>
          </a:p>
        </p:txBody>
      </p:sp>
      <p:sp>
        <p:nvSpPr>
          <p:cNvPr id="8" name="Oval Callout 7"/>
          <p:cNvSpPr/>
          <p:nvPr/>
        </p:nvSpPr>
        <p:spPr>
          <a:xfrm>
            <a:off x="152400" y="1417638"/>
            <a:ext cx="3333750" cy="5074602"/>
          </a:xfrm>
          <a:prstGeom prst="wedgeEllipseCallout">
            <a:avLst>
              <a:gd name="adj1" fmla="val 67928"/>
              <a:gd name="adj2" fmla="val -19610"/>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600" b="1" u="sng">
                <a:solidFill>
                  <a:srgbClr val="FFFFFF"/>
                </a:solidFill>
                <a:ea typeface="ＭＳ Ｐゴシック" pitchFamily="-65" charset="-128"/>
              </a:rPr>
              <a:t>Positive</a:t>
            </a:r>
          </a:p>
          <a:p>
            <a:pPr algn="ctr"/>
            <a:endParaRPr lang="en-US" sz="1600" b="1" u="sng">
              <a:solidFill>
                <a:srgbClr val="FFFFFF"/>
              </a:solidFill>
              <a:ea typeface="ＭＳ Ｐゴシック" pitchFamily="-65" charset="-128"/>
            </a:endParaRPr>
          </a:p>
          <a:p>
            <a:pPr algn="ctr"/>
            <a:r>
              <a:rPr lang="en-US" sz="1600">
                <a:solidFill>
                  <a:srgbClr val="FFFFFF"/>
                </a:solidFill>
                <a:ea typeface="ＭＳ Ｐゴシック" pitchFamily="-65" charset="-128"/>
              </a:rPr>
              <a:t>We’ve been able to organize for the first time and to find a political voice.  We’ve also helped make sure the Interstate Commerce Act passed, forcing railroads to set reasonable rates for farmers.  Many of the organizations we’ve formed have brought attention to our plight.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itle 1"/>
          <p:cNvSpPr>
            <a:spLocks noGrp="1"/>
          </p:cNvSpPr>
          <p:nvPr>
            <p:ph type="title"/>
          </p:nvPr>
        </p:nvSpPr>
        <p:spPr bwMode="auto"/>
        <p:txBody>
          <a:bodyPr anchor="t"/>
          <a:lstStyle/>
          <a:p>
            <a:pPr algn="ctr" eaLnBrk="1" hangingPunct="1"/>
            <a:r>
              <a:rPr lang="en-US" cap="none" smtClean="0"/>
              <a:t>AMERICAN INDIANS</a:t>
            </a:r>
          </a:p>
        </p:txBody>
      </p:sp>
      <p:sp>
        <p:nvSpPr>
          <p:cNvPr id="24580" name="Content Placeholder 2"/>
          <p:cNvSpPr>
            <a:spLocks noGrp="1"/>
          </p:cNvSpPr>
          <p:nvPr>
            <p:ph sz="quarter" idx="1"/>
          </p:nvPr>
        </p:nvSpPr>
        <p:spPr>
          <a:xfrm>
            <a:off x="457200" y="1600200"/>
            <a:ext cx="7467600" cy="4873625"/>
          </a:xfrm>
        </p:spPr>
        <p:txBody>
          <a:bodyPr/>
          <a:lstStyle/>
          <a:p>
            <a:pPr eaLnBrk="1" hangingPunct="1"/>
            <a:endParaRPr lang="en-US" smtClean="0"/>
          </a:p>
        </p:txBody>
      </p:sp>
      <p:graphicFrame>
        <p:nvGraphicFramePr>
          <p:cNvPr id="24578" name="Object 2"/>
          <p:cNvGraphicFramePr>
            <a:graphicFrameLocks noChangeAspect="1"/>
          </p:cNvGraphicFramePr>
          <p:nvPr/>
        </p:nvGraphicFramePr>
        <p:xfrm>
          <a:off x="2514600" y="1143000"/>
          <a:ext cx="3317875" cy="4621213"/>
        </p:xfrm>
        <a:graphic>
          <a:graphicData uri="http://schemas.openxmlformats.org/presentationml/2006/ole">
            <p:oleObj spid="_x0000_s12290" name="Document" r:id="rId3" imgW="6211167" imgH="8649907" progId="Word.Document.12">
              <p:link updateAutomatic="1"/>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2" name="Object 2"/>
          <p:cNvGraphicFramePr>
            <a:graphicFrameLocks noChangeAspect="1"/>
          </p:cNvGraphicFramePr>
          <p:nvPr/>
        </p:nvGraphicFramePr>
        <p:xfrm>
          <a:off x="3536950" y="1987550"/>
          <a:ext cx="2070100" cy="2882900"/>
        </p:xfrm>
        <a:graphic>
          <a:graphicData uri="http://schemas.openxmlformats.org/presentationml/2006/ole">
            <p:oleObj spid="_x0000_s13314" name="Document" r:id="rId3" imgW="6211167" imgH="8649907" progId="Word.Document.12">
              <p:link updateAutomatic="1"/>
            </p:oleObj>
          </a:graphicData>
        </a:graphic>
      </p:graphicFrame>
      <p:sp>
        <p:nvSpPr>
          <p:cNvPr id="25603" name="Title 1"/>
          <p:cNvSpPr>
            <a:spLocks noGrp="1"/>
          </p:cNvSpPr>
          <p:nvPr>
            <p:ph type="title"/>
          </p:nvPr>
        </p:nvSpPr>
        <p:spPr bwMode="auto"/>
        <p:txBody>
          <a:bodyPr anchor="t"/>
          <a:lstStyle/>
          <a:p>
            <a:pPr algn="ctr" eaLnBrk="1" hangingPunct="1"/>
            <a:r>
              <a:rPr lang="en-US" cap="none" smtClean="0"/>
              <a:t>AMERICAN INDIANS</a:t>
            </a:r>
          </a:p>
        </p:txBody>
      </p:sp>
      <p:sp>
        <p:nvSpPr>
          <p:cNvPr id="9" name="Oval Callout 8"/>
          <p:cNvSpPr/>
          <p:nvPr/>
        </p:nvSpPr>
        <p:spPr>
          <a:xfrm>
            <a:off x="5810250" y="1417638"/>
            <a:ext cx="3333750" cy="5074602"/>
          </a:xfrm>
          <a:prstGeom prst="wedgeEllipseCallout">
            <a:avLst>
              <a:gd name="adj1" fmla="val -68707"/>
              <a:gd name="adj2" fmla="val -22613"/>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400" b="1" u="sng">
                <a:solidFill>
                  <a:srgbClr val="FFFFFF"/>
                </a:solidFill>
                <a:ea typeface="ＭＳ Ｐゴシック" pitchFamily="-65" charset="-128"/>
              </a:rPr>
              <a:t>Negative</a:t>
            </a:r>
          </a:p>
          <a:p>
            <a:pPr algn="ctr"/>
            <a:endParaRPr lang="en-US" sz="1400" b="1" u="sng">
              <a:solidFill>
                <a:srgbClr val="FFFFFF"/>
              </a:solidFill>
              <a:ea typeface="ＭＳ Ｐゴシック" pitchFamily="-65" charset="-128"/>
            </a:endParaRPr>
          </a:p>
          <a:p>
            <a:pPr algn="ctr"/>
            <a:r>
              <a:rPr lang="en-US" sz="1400">
                <a:solidFill>
                  <a:srgbClr val="FFFFFF"/>
                </a:solidFill>
                <a:ea typeface="ＭＳ Ｐゴシック" pitchFamily="-65" charset="-128"/>
              </a:rPr>
              <a:t>Settlers are pushing us off our land, and we see our buffalo killed by them.  Sometimes US soldiers, as in the Sand Creeek Massacre and the Battle of Little Bighorn, attack us.  We are forced onto reservations, which are sometimes invaded by propectors or settlers.  We have died from disease and poverty.  Assimilation and the Dawes Act prevent us from retaining our way of life and keeping our land</a:t>
            </a:r>
          </a:p>
        </p:txBody>
      </p:sp>
      <p:sp>
        <p:nvSpPr>
          <p:cNvPr id="8" name="Oval Callout 7"/>
          <p:cNvSpPr/>
          <p:nvPr/>
        </p:nvSpPr>
        <p:spPr>
          <a:xfrm>
            <a:off x="152400" y="1417638"/>
            <a:ext cx="3333750" cy="5074602"/>
          </a:xfrm>
          <a:prstGeom prst="wedgeEllipseCallout">
            <a:avLst>
              <a:gd name="adj1" fmla="val 67928"/>
              <a:gd name="adj2" fmla="val -19610"/>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600" b="1" u="sng">
                <a:solidFill>
                  <a:srgbClr val="FFFFFF"/>
                </a:solidFill>
                <a:ea typeface="ＭＳ Ｐゴシック" pitchFamily="-65" charset="-128"/>
              </a:rPr>
              <a:t>Positive</a:t>
            </a:r>
          </a:p>
          <a:p>
            <a:pPr algn="ctr"/>
            <a:endParaRPr lang="en-US" sz="1600" b="1" u="sng">
              <a:solidFill>
                <a:srgbClr val="FFFFFF"/>
              </a:solidFill>
              <a:ea typeface="ＭＳ Ｐゴシック" pitchFamily="-65" charset="-128"/>
            </a:endParaRPr>
          </a:p>
          <a:p>
            <a:pPr algn="ctr"/>
            <a:r>
              <a:rPr lang="en-US" sz="1600">
                <a:solidFill>
                  <a:srgbClr val="FFFFFF"/>
                </a:solidFill>
                <a:ea typeface="ＭＳ Ｐゴシック" pitchFamily="-65" charset="-128"/>
              </a:rPr>
              <a:t>Some of us who have learned to survive in American society have succeeded as miners and farmers.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itle 1"/>
          <p:cNvSpPr>
            <a:spLocks noGrp="1"/>
          </p:cNvSpPr>
          <p:nvPr>
            <p:ph type="title"/>
          </p:nvPr>
        </p:nvSpPr>
        <p:spPr bwMode="auto"/>
        <p:txBody>
          <a:bodyPr anchor="t"/>
          <a:lstStyle/>
          <a:p>
            <a:pPr algn="ctr" eaLnBrk="1" hangingPunct="1"/>
            <a:r>
              <a:rPr lang="en-US" cap="none" smtClean="0"/>
              <a:t>RANCHERS AND COWBOYS</a:t>
            </a:r>
          </a:p>
        </p:txBody>
      </p:sp>
      <p:sp>
        <p:nvSpPr>
          <p:cNvPr id="26628" name="Content Placeholder 2"/>
          <p:cNvSpPr>
            <a:spLocks noGrp="1"/>
          </p:cNvSpPr>
          <p:nvPr>
            <p:ph sz="quarter" idx="1"/>
          </p:nvPr>
        </p:nvSpPr>
        <p:spPr>
          <a:xfrm>
            <a:off x="457200" y="1600200"/>
            <a:ext cx="7467600" cy="4873625"/>
          </a:xfrm>
        </p:spPr>
        <p:txBody>
          <a:bodyPr/>
          <a:lstStyle/>
          <a:p>
            <a:pPr eaLnBrk="1" hangingPunct="1"/>
            <a:endParaRPr lang="en-US" smtClean="0"/>
          </a:p>
        </p:txBody>
      </p:sp>
      <p:graphicFrame>
        <p:nvGraphicFramePr>
          <p:cNvPr id="26626" name="Object 2"/>
          <p:cNvGraphicFramePr>
            <a:graphicFrameLocks noChangeAspect="1"/>
          </p:cNvGraphicFramePr>
          <p:nvPr/>
        </p:nvGraphicFramePr>
        <p:xfrm>
          <a:off x="2057400" y="1155700"/>
          <a:ext cx="4267200" cy="4546600"/>
        </p:xfrm>
        <a:graphic>
          <a:graphicData uri="http://schemas.openxmlformats.org/presentationml/2006/ole">
            <p:oleObj spid="_x0000_s14338" name="Document" r:id="rId3" imgW="5220429" imgH="5563377" progId="Word.Document.12">
              <p:link updateAutomatic="1"/>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lstStyle/>
          <a:p>
            <a:r>
              <a:rPr lang="en-US" dirty="0" smtClean="0"/>
              <a:t>Do you think you receive a good education?  Is it comparable to the education you might receive in other parts of the state?  Would education be a reason you would move to or away from Baltimore city?  Why?</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50" name="Object 2"/>
          <p:cNvGraphicFramePr>
            <a:graphicFrameLocks noChangeAspect="1"/>
          </p:cNvGraphicFramePr>
          <p:nvPr/>
        </p:nvGraphicFramePr>
        <p:xfrm>
          <a:off x="3702050" y="2501900"/>
          <a:ext cx="1739900" cy="1854200"/>
        </p:xfrm>
        <a:graphic>
          <a:graphicData uri="http://schemas.openxmlformats.org/presentationml/2006/ole">
            <p:oleObj spid="_x0000_s15362" name="Document" r:id="rId3" imgW="5220429" imgH="5563377" progId="Word.Document.12">
              <p:link updateAutomatic="1"/>
            </p:oleObj>
          </a:graphicData>
        </a:graphic>
      </p:graphicFrame>
      <p:sp>
        <p:nvSpPr>
          <p:cNvPr id="27651" name="Title 1"/>
          <p:cNvSpPr>
            <a:spLocks noGrp="1"/>
          </p:cNvSpPr>
          <p:nvPr>
            <p:ph type="title"/>
          </p:nvPr>
        </p:nvSpPr>
        <p:spPr bwMode="auto"/>
        <p:txBody>
          <a:bodyPr anchor="t"/>
          <a:lstStyle/>
          <a:p>
            <a:pPr algn="ctr" eaLnBrk="1" hangingPunct="1"/>
            <a:r>
              <a:rPr lang="en-US" cap="none" smtClean="0"/>
              <a:t>RANCHERS AND COWBOYS</a:t>
            </a:r>
          </a:p>
        </p:txBody>
      </p:sp>
      <p:sp>
        <p:nvSpPr>
          <p:cNvPr id="9" name="Oval Callout 8"/>
          <p:cNvSpPr/>
          <p:nvPr/>
        </p:nvSpPr>
        <p:spPr>
          <a:xfrm>
            <a:off x="5810250" y="1417638"/>
            <a:ext cx="3333750" cy="5074602"/>
          </a:xfrm>
          <a:prstGeom prst="wedgeEllipseCallout">
            <a:avLst>
              <a:gd name="adj1" fmla="val -68707"/>
              <a:gd name="adj2" fmla="val -22613"/>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400" b="1" u="sng">
                <a:solidFill>
                  <a:srgbClr val="FFFFFF"/>
                </a:solidFill>
                <a:ea typeface="ＭＳ Ｐゴシック" pitchFamily="-65" charset="-128"/>
              </a:rPr>
              <a:t>Negative</a:t>
            </a:r>
          </a:p>
          <a:p>
            <a:pPr algn="ctr"/>
            <a:endParaRPr lang="en-US" sz="1400" b="1" u="sng">
              <a:solidFill>
                <a:srgbClr val="FFFFFF"/>
              </a:solidFill>
              <a:ea typeface="ＭＳ Ｐゴシック" pitchFamily="-65" charset="-128"/>
            </a:endParaRPr>
          </a:p>
          <a:p>
            <a:pPr algn="ctr"/>
            <a:r>
              <a:rPr lang="en-US" sz="1400">
                <a:solidFill>
                  <a:srgbClr val="FFFFFF"/>
                </a:solidFill>
                <a:ea typeface="ＭＳ Ｐゴシック" pitchFamily="-65" charset="-128"/>
              </a:rPr>
              <a:t>Being a cowboy is difficult and hazardous work.  We have to watch out for stampedes and attacks by Indians.  We sleep outside, even in bad weather, and endure hard living conditions.  Some of our cattle and even entire herds have died from disease.</a:t>
            </a:r>
          </a:p>
        </p:txBody>
      </p:sp>
      <p:sp>
        <p:nvSpPr>
          <p:cNvPr id="8" name="Oval Callout 7"/>
          <p:cNvSpPr/>
          <p:nvPr/>
        </p:nvSpPr>
        <p:spPr>
          <a:xfrm>
            <a:off x="152400" y="1417638"/>
            <a:ext cx="3333750" cy="5074602"/>
          </a:xfrm>
          <a:prstGeom prst="wedgeEllipseCallout">
            <a:avLst>
              <a:gd name="adj1" fmla="val 67928"/>
              <a:gd name="adj2" fmla="val -19610"/>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500" b="1" u="sng">
                <a:solidFill>
                  <a:srgbClr val="FFFFFF"/>
                </a:solidFill>
                <a:ea typeface="ＭＳ Ｐゴシック" pitchFamily="-65" charset="-128"/>
              </a:rPr>
              <a:t>Positive</a:t>
            </a:r>
          </a:p>
          <a:p>
            <a:pPr algn="ctr"/>
            <a:endParaRPr lang="en-US" sz="1500" b="1" u="sng">
              <a:solidFill>
                <a:srgbClr val="FFFFFF"/>
              </a:solidFill>
              <a:ea typeface="ＭＳ Ｐゴシック" pitchFamily="-65" charset="-128"/>
            </a:endParaRPr>
          </a:p>
          <a:p>
            <a:pPr algn="ctr"/>
            <a:r>
              <a:rPr lang="en-US" sz="1500">
                <a:solidFill>
                  <a:srgbClr val="FFFFFF"/>
                </a:solidFill>
                <a:ea typeface="ＭＳ Ｐゴシック" pitchFamily="-65" charset="-128"/>
              </a:rPr>
              <a:t>There are plenty of cattle for cowboys to herd, and there is plenty of grass for the cattle to eat.  The growing populations of cities in the East have increased the demand for beef and led to more jobs for us. Railroads have made shipping bef easier, so cowboys like myself can drive cattle up trails like the Chishold Trail to towns that ship the animals.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itle 1"/>
          <p:cNvSpPr>
            <a:spLocks noGrp="1"/>
          </p:cNvSpPr>
          <p:nvPr>
            <p:ph type="title"/>
          </p:nvPr>
        </p:nvSpPr>
        <p:spPr bwMode="auto"/>
        <p:txBody>
          <a:bodyPr anchor="t"/>
          <a:lstStyle/>
          <a:p>
            <a:pPr algn="ctr" eaLnBrk="1" hangingPunct="1"/>
            <a:r>
              <a:rPr lang="en-US" cap="none" smtClean="0"/>
              <a:t>SETTLERS</a:t>
            </a:r>
          </a:p>
        </p:txBody>
      </p:sp>
      <p:sp>
        <p:nvSpPr>
          <p:cNvPr id="28676" name="Content Placeholder 2"/>
          <p:cNvSpPr>
            <a:spLocks noGrp="1"/>
          </p:cNvSpPr>
          <p:nvPr>
            <p:ph sz="quarter" idx="1"/>
          </p:nvPr>
        </p:nvSpPr>
        <p:spPr>
          <a:xfrm>
            <a:off x="457200" y="1600200"/>
            <a:ext cx="7467600" cy="4873625"/>
          </a:xfrm>
        </p:spPr>
        <p:txBody>
          <a:bodyPr/>
          <a:lstStyle/>
          <a:p>
            <a:pPr eaLnBrk="1" hangingPunct="1"/>
            <a:endParaRPr lang="en-US" smtClean="0"/>
          </a:p>
        </p:txBody>
      </p:sp>
      <p:graphicFrame>
        <p:nvGraphicFramePr>
          <p:cNvPr id="28674" name="Object 2"/>
          <p:cNvGraphicFramePr>
            <a:graphicFrameLocks noChangeAspect="1"/>
          </p:cNvGraphicFramePr>
          <p:nvPr/>
        </p:nvGraphicFramePr>
        <p:xfrm>
          <a:off x="2133600" y="1417638"/>
          <a:ext cx="4179888" cy="4297362"/>
        </p:xfrm>
        <a:graphic>
          <a:graphicData uri="http://schemas.openxmlformats.org/presentationml/2006/ole">
            <p:oleObj spid="_x0000_s16386" name="Document" r:id="rId3" imgW="5449061" imgH="5601482" progId="Word.Document.12">
              <p:link updateAutomatic="1"/>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698" name="Object 2"/>
          <p:cNvGraphicFramePr>
            <a:graphicFrameLocks noChangeAspect="1"/>
          </p:cNvGraphicFramePr>
          <p:nvPr/>
        </p:nvGraphicFramePr>
        <p:xfrm>
          <a:off x="3663950" y="2495550"/>
          <a:ext cx="1816100" cy="1866900"/>
        </p:xfrm>
        <a:graphic>
          <a:graphicData uri="http://schemas.openxmlformats.org/presentationml/2006/ole">
            <p:oleObj spid="_x0000_s17410" name="Document" r:id="rId3" imgW="5449061" imgH="5601482" progId="Word.Document.12">
              <p:link updateAutomatic="1"/>
            </p:oleObj>
          </a:graphicData>
        </a:graphic>
      </p:graphicFrame>
      <p:sp>
        <p:nvSpPr>
          <p:cNvPr id="29699" name="Title 1"/>
          <p:cNvSpPr>
            <a:spLocks noGrp="1"/>
          </p:cNvSpPr>
          <p:nvPr>
            <p:ph type="title"/>
          </p:nvPr>
        </p:nvSpPr>
        <p:spPr bwMode="auto"/>
        <p:txBody>
          <a:bodyPr anchor="t"/>
          <a:lstStyle/>
          <a:p>
            <a:pPr algn="ctr" eaLnBrk="1" hangingPunct="1"/>
            <a:r>
              <a:rPr lang="en-US" cap="none" dirty="0" smtClean="0"/>
              <a:t>SETTLERS (Homesteaders)</a:t>
            </a:r>
          </a:p>
        </p:txBody>
      </p:sp>
      <p:sp>
        <p:nvSpPr>
          <p:cNvPr id="9" name="Oval Callout 8"/>
          <p:cNvSpPr/>
          <p:nvPr/>
        </p:nvSpPr>
        <p:spPr>
          <a:xfrm>
            <a:off x="5810250" y="1417638"/>
            <a:ext cx="3333750" cy="5074602"/>
          </a:xfrm>
          <a:prstGeom prst="wedgeEllipseCallout">
            <a:avLst>
              <a:gd name="adj1" fmla="val -68707"/>
              <a:gd name="adj2" fmla="val -22613"/>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400" b="1" u="sng" dirty="0">
                <a:solidFill>
                  <a:srgbClr val="FFFFFF"/>
                </a:solidFill>
                <a:ea typeface="ＭＳ Ｐゴシック" pitchFamily="-65" charset="-128"/>
              </a:rPr>
              <a:t>Negative</a:t>
            </a:r>
          </a:p>
          <a:p>
            <a:pPr algn="ctr"/>
            <a:endParaRPr lang="en-US" sz="1400" b="1" u="sng" dirty="0">
              <a:solidFill>
                <a:srgbClr val="FFFFFF"/>
              </a:solidFill>
              <a:ea typeface="ＭＳ Ｐゴシック" pitchFamily="-65" charset="-128"/>
            </a:endParaRPr>
          </a:p>
          <a:p>
            <a:pPr algn="ctr"/>
            <a:r>
              <a:rPr lang="en-US" sz="1400" dirty="0">
                <a:solidFill>
                  <a:srgbClr val="FFFFFF"/>
                </a:solidFill>
                <a:ea typeface="ＭＳ Ｐゴシック" pitchFamily="-65" charset="-128"/>
              </a:rPr>
              <a:t>Building shelter without </a:t>
            </a:r>
            <a:r>
              <a:rPr lang="en-US" sz="1400" dirty="0" smtClean="0">
                <a:solidFill>
                  <a:srgbClr val="FFFFFF"/>
                </a:solidFill>
                <a:ea typeface="ＭＳ Ｐゴシック" pitchFamily="-65" charset="-128"/>
              </a:rPr>
              <a:t>trees </a:t>
            </a:r>
            <a:r>
              <a:rPr lang="en-US" sz="1400" dirty="0">
                <a:solidFill>
                  <a:srgbClr val="FFFFFF"/>
                </a:solidFill>
                <a:ea typeface="ＭＳ Ｐゴシック" pitchFamily="-65" charset="-128"/>
              </a:rPr>
              <a:t>is hard work.  Droughts and dry soil make farming difficult for some of us who </a:t>
            </a:r>
            <a:r>
              <a:rPr lang="en-US" sz="1400" dirty="0" smtClean="0">
                <a:solidFill>
                  <a:srgbClr val="FFFFFF"/>
                </a:solidFill>
                <a:ea typeface="ＭＳ Ｐゴシック" pitchFamily="-65" charset="-128"/>
              </a:rPr>
              <a:t>live </a:t>
            </a:r>
            <a:r>
              <a:rPr lang="en-US" sz="1400" dirty="0">
                <a:solidFill>
                  <a:srgbClr val="FFFFFF"/>
                </a:solidFill>
                <a:ea typeface="ＭＳ Ｐゴシック" pitchFamily="-65" charset="-128"/>
              </a:rPr>
              <a:t>in drier regions.  Grasshoppers have destroyed some of our crops</a:t>
            </a:r>
          </a:p>
        </p:txBody>
      </p:sp>
      <p:sp>
        <p:nvSpPr>
          <p:cNvPr id="8" name="Oval Callout 7"/>
          <p:cNvSpPr/>
          <p:nvPr/>
        </p:nvSpPr>
        <p:spPr>
          <a:xfrm>
            <a:off x="152400" y="1417638"/>
            <a:ext cx="3333750" cy="5074602"/>
          </a:xfrm>
          <a:prstGeom prst="wedgeEllipseCallout">
            <a:avLst>
              <a:gd name="adj1" fmla="val 67928"/>
              <a:gd name="adj2" fmla="val -19610"/>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600" b="1" u="sng">
                <a:solidFill>
                  <a:srgbClr val="FFFFFF"/>
                </a:solidFill>
                <a:ea typeface="ＭＳ Ｐゴシック" pitchFamily="-65" charset="-128"/>
              </a:rPr>
              <a:t>Positive</a:t>
            </a:r>
          </a:p>
          <a:p>
            <a:pPr algn="ctr"/>
            <a:endParaRPr lang="en-US" sz="1600" b="1" u="sng">
              <a:solidFill>
                <a:srgbClr val="FFFFFF"/>
              </a:solidFill>
              <a:ea typeface="ＭＳ Ｐゴシック" pitchFamily="-65" charset="-128"/>
            </a:endParaRPr>
          </a:p>
          <a:p>
            <a:pPr algn="ctr"/>
            <a:r>
              <a:rPr lang="en-US" sz="1600">
                <a:solidFill>
                  <a:srgbClr val="FFFFFF"/>
                </a:solidFill>
                <a:ea typeface="ＭＳ Ｐゴシック" pitchFamily="-65" charset="-128"/>
              </a:rPr>
              <a:t>The Homestead and Morrill Land-Grant acts have given many of us land to farm.  Technology has modernized our production and made our work easier.  In the plains, we have the opportunity to live out our dreams.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did people move west?</a:t>
            </a:r>
            <a:endParaRPr lang="en-US" dirty="0"/>
          </a:p>
        </p:txBody>
      </p:sp>
      <p:sp>
        <p:nvSpPr>
          <p:cNvPr id="3" name="Content Placeholder 2"/>
          <p:cNvSpPr>
            <a:spLocks noGrp="1"/>
          </p:cNvSpPr>
          <p:nvPr>
            <p:ph idx="1"/>
          </p:nvPr>
        </p:nvSpPr>
        <p:spPr/>
        <p:txBody>
          <a:bodyPr/>
          <a:lstStyle/>
          <a:p>
            <a:r>
              <a:rPr lang="en-US" dirty="0" smtClean="0"/>
              <a:t>Complete your push and pull factor sheet about Homesteaders.  </a:t>
            </a:r>
          </a:p>
          <a:p>
            <a:endParaRPr lang="en-US" dirty="0"/>
          </a:p>
          <a:p>
            <a:r>
              <a:rPr lang="en-US" dirty="0" smtClean="0"/>
              <a:t>You have 5 minutes to complete the sheet.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Causes and Effects of Westward expansion</a:t>
            </a:r>
            <a:endParaRPr lang="en-US" dirty="0"/>
          </a:p>
        </p:txBody>
      </p:sp>
      <p:sp>
        <p:nvSpPr>
          <p:cNvPr id="3" name="Content Placeholder 2"/>
          <p:cNvSpPr>
            <a:spLocks noGrp="1"/>
          </p:cNvSpPr>
          <p:nvPr>
            <p:ph idx="1"/>
          </p:nvPr>
        </p:nvSpPr>
        <p:spPr/>
        <p:txBody>
          <a:bodyPr/>
          <a:lstStyle/>
          <a:p>
            <a:r>
              <a:rPr lang="en-US" dirty="0" smtClean="0"/>
              <a:t>We will complete a folder pass to determine the causes and effects of Westward expansion.</a:t>
            </a:r>
          </a:p>
          <a:p>
            <a:endParaRPr lang="en-US" dirty="0"/>
          </a:p>
          <a:p>
            <a:r>
              <a:rPr lang="en-US" dirty="0" smtClean="0"/>
              <a:t>You have 20 minutes to complete this activity.</a:t>
            </a:r>
          </a:p>
          <a:p>
            <a:r>
              <a:rPr lang="en-US" dirty="0" smtClean="0"/>
              <a:t>Each group has a folder containing 8 sheets, pass the sheets around in your group and be ready to discuss.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did Technology affect Westward Expansion?</a:t>
            </a:r>
            <a:endParaRPr lang="en-US" dirty="0"/>
          </a:p>
        </p:txBody>
      </p:sp>
      <p:sp>
        <p:nvSpPr>
          <p:cNvPr id="3" name="Content Placeholder 2"/>
          <p:cNvSpPr>
            <a:spLocks noGrp="1"/>
          </p:cNvSpPr>
          <p:nvPr>
            <p:ph idx="1"/>
          </p:nvPr>
        </p:nvSpPr>
        <p:spPr/>
        <p:txBody>
          <a:bodyPr/>
          <a:lstStyle/>
          <a:p>
            <a:r>
              <a:rPr lang="en-US" b="1" dirty="0" smtClean="0"/>
              <a:t>Railroads</a:t>
            </a:r>
            <a:r>
              <a:rPr lang="en-US" dirty="0" smtClean="0"/>
              <a:t> allowed people to travel west easier.</a:t>
            </a:r>
          </a:p>
          <a:p>
            <a:endParaRPr lang="en-US" dirty="0" smtClean="0"/>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Westward expansion and its effects on the </a:t>
            </a:r>
            <a:r>
              <a:rPr lang="en-US" smtClean="0"/>
              <a:t>enivornment</a:t>
            </a:r>
            <a:endParaRPr lang="en-US"/>
          </a:p>
        </p:txBody>
      </p:sp>
      <p:sp>
        <p:nvSpPr>
          <p:cNvPr id="3" name="Content Placeholder 2"/>
          <p:cNvSpPr>
            <a:spLocks noGrp="1"/>
          </p:cNvSpPr>
          <p:nvPr>
            <p:ph idx="1"/>
          </p:nvPr>
        </p:nvSpPr>
        <p:spPr/>
        <p:txBody>
          <a:bodyPr/>
          <a:lstStyle/>
          <a:p>
            <a:r>
              <a:rPr lang="en-US" dirty="0" smtClean="0"/>
              <a:t>Destruction of the open plains by grazing and settlement</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2: Movement of Peoples</a:t>
            </a:r>
            <a:endParaRPr lang="en-US" dirty="0"/>
          </a:p>
        </p:txBody>
      </p:sp>
      <p:sp>
        <p:nvSpPr>
          <p:cNvPr id="3" name="Content Placeholder 2"/>
          <p:cNvSpPr>
            <a:spLocks noGrp="1"/>
          </p:cNvSpPr>
          <p:nvPr>
            <p:ph idx="1"/>
          </p:nvPr>
        </p:nvSpPr>
        <p:spPr/>
        <p:txBody>
          <a:bodyPr/>
          <a:lstStyle/>
          <a:p>
            <a:r>
              <a:rPr lang="en-US" dirty="0" smtClean="0"/>
              <a:t>In this unit we will focus on trends that lead to the Movement of large groups of people.</a:t>
            </a:r>
          </a:p>
          <a:p>
            <a:endParaRPr lang="en-US" dirty="0"/>
          </a:p>
          <a:p>
            <a:r>
              <a:rPr lang="en-US" dirty="0" smtClean="0"/>
              <a:t>We will start back in the 1830s and 1840s with Westward expansion and continue through history until we talk about modern day immigration.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Westward Expansion</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457199" y="1295400"/>
            <a:ext cx="8265695"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Push and Pull Factors</a:t>
            </a:r>
            <a:endParaRPr lang="en-US" dirty="0"/>
          </a:p>
        </p:txBody>
      </p:sp>
      <p:sp>
        <p:nvSpPr>
          <p:cNvPr id="3" name="Content Placeholder 2"/>
          <p:cNvSpPr>
            <a:spLocks noGrp="1"/>
          </p:cNvSpPr>
          <p:nvPr>
            <p:ph idx="1"/>
          </p:nvPr>
        </p:nvSpPr>
        <p:spPr/>
        <p:txBody>
          <a:bodyPr/>
          <a:lstStyle/>
          <a:p>
            <a:r>
              <a:rPr lang="en-US" dirty="0" smtClean="0"/>
              <a:t>Push Factors- reasons why people want to leave a place (for example a famine)</a:t>
            </a:r>
          </a:p>
          <a:p>
            <a:endParaRPr lang="en-US" dirty="0"/>
          </a:p>
          <a:p>
            <a:r>
              <a:rPr lang="en-US" dirty="0" smtClean="0"/>
              <a:t>Pull Factors-reasons why people are attracted to another place (promise of more jobs)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moved west?</a:t>
            </a:r>
            <a:endParaRPr lang="en-US" dirty="0"/>
          </a:p>
        </p:txBody>
      </p:sp>
      <p:sp>
        <p:nvSpPr>
          <p:cNvPr id="3" name="Content Placeholder 2"/>
          <p:cNvSpPr>
            <a:spLocks noGrp="1"/>
          </p:cNvSpPr>
          <p:nvPr>
            <p:ph idx="1"/>
          </p:nvPr>
        </p:nvSpPr>
        <p:spPr>
          <a:xfrm>
            <a:off x="457200" y="1295400"/>
            <a:ext cx="8229600" cy="5257800"/>
          </a:xfrm>
        </p:spPr>
        <p:txBody>
          <a:bodyPr>
            <a:normAutofit/>
          </a:bodyPr>
          <a:lstStyle/>
          <a:p>
            <a:r>
              <a:rPr lang="en-US" dirty="0" smtClean="0"/>
              <a:t>Settlers</a:t>
            </a:r>
          </a:p>
          <a:p>
            <a:r>
              <a:rPr lang="en-US" dirty="0" smtClean="0"/>
              <a:t>Ranchers and Cowboys</a:t>
            </a:r>
          </a:p>
          <a:p>
            <a:r>
              <a:rPr lang="en-US" dirty="0" smtClean="0"/>
              <a:t>Native Americans</a:t>
            </a:r>
          </a:p>
          <a:p>
            <a:r>
              <a:rPr lang="en-US" smtClean="0"/>
              <a:t>Populists</a:t>
            </a:r>
            <a:endParaRPr lang="en-US" dirty="0" smtClean="0"/>
          </a:p>
          <a:p>
            <a:r>
              <a:rPr lang="en-US" dirty="0" smtClean="0"/>
              <a:t>Railroad Workers</a:t>
            </a:r>
          </a:p>
          <a:p>
            <a:r>
              <a:rPr lang="en-US" dirty="0" smtClean="0"/>
              <a:t>Railroad Owners</a:t>
            </a:r>
          </a:p>
          <a:p>
            <a:r>
              <a:rPr lang="en-US" dirty="0" smtClean="0"/>
              <a:t>Miners</a:t>
            </a:r>
          </a:p>
          <a:p>
            <a:r>
              <a:rPr lang="en-US" dirty="0" smtClean="0"/>
              <a:t>African Americans</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
          <p:cNvSpPr>
            <a:spLocks noGrp="1"/>
          </p:cNvSpPr>
          <p:nvPr>
            <p:ph type="title"/>
          </p:nvPr>
        </p:nvSpPr>
        <p:spPr bwMode="auto"/>
        <p:txBody>
          <a:bodyPr anchor="t"/>
          <a:lstStyle/>
          <a:p>
            <a:pPr algn="ctr" eaLnBrk="1" hangingPunct="1"/>
            <a:r>
              <a:rPr lang="en-US" cap="none" smtClean="0"/>
              <a:t>AFRICAN AMERICANS</a:t>
            </a:r>
          </a:p>
        </p:txBody>
      </p:sp>
      <p:sp>
        <p:nvSpPr>
          <p:cNvPr id="14340" name="Content Placeholder 2"/>
          <p:cNvSpPr>
            <a:spLocks noGrp="1"/>
          </p:cNvSpPr>
          <p:nvPr>
            <p:ph sz="quarter" idx="1"/>
          </p:nvPr>
        </p:nvSpPr>
        <p:spPr>
          <a:xfrm>
            <a:off x="457200" y="1600200"/>
            <a:ext cx="7467600" cy="4873625"/>
          </a:xfrm>
        </p:spPr>
        <p:txBody>
          <a:bodyPr/>
          <a:lstStyle/>
          <a:p>
            <a:pPr eaLnBrk="1" hangingPunct="1"/>
            <a:endParaRPr lang="en-US" smtClean="0"/>
          </a:p>
        </p:txBody>
      </p:sp>
      <p:graphicFrame>
        <p:nvGraphicFramePr>
          <p:cNvPr id="14338" name="Object 2"/>
          <p:cNvGraphicFramePr>
            <a:graphicFrameLocks noChangeAspect="1"/>
          </p:cNvGraphicFramePr>
          <p:nvPr/>
        </p:nvGraphicFramePr>
        <p:xfrm>
          <a:off x="2362200" y="1828800"/>
          <a:ext cx="3600450" cy="4302125"/>
        </p:xfrm>
        <a:graphic>
          <a:graphicData uri="http://schemas.openxmlformats.org/presentationml/2006/ole">
            <p:oleObj spid="_x0000_s2050" name="Document" r:id="rId3" imgW="6058746" imgH="7240011" progId="Word.Document.12">
              <p:link updateAutomatic="1"/>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1"/>
          <p:cNvSpPr>
            <a:spLocks noGrp="1"/>
          </p:cNvSpPr>
          <p:nvPr>
            <p:ph type="title"/>
          </p:nvPr>
        </p:nvSpPr>
        <p:spPr bwMode="auto"/>
        <p:txBody>
          <a:bodyPr anchor="t"/>
          <a:lstStyle/>
          <a:p>
            <a:pPr algn="ctr" eaLnBrk="1" hangingPunct="1"/>
            <a:r>
              <a:rPr lang="en-US" cap="none" smtClean="0"/>
              <a:t>AFRICAN AMERICANS</a:t>
            </a:r>
          </a:p>
        </p:txBody>
      </p:sp>
      <p:graphicFrame>
        <p:nvGraphicFramePr>
          <p:cNvPr id="15362" name="Object 2"/>
          <p:cNvGraphicFramePr>
            <a:graphicFrameLocks noChangeAspect="1"/>
          </p:cNvGraphicFramePr>
          <p:nvPr/>
        </p:nvGraphicFramePr>
        <p:xfrm>
          <a:off x="3562350" y="2222500"/>
          <a:ext cx="2019300" cy="2413000"/>
        </p:xfrm>
        <a:graphic>
          <a:graphicData uri="http://schemas.openxmlformats.org/presentationml/2006/ole">
            <p:oleObj spid="_x0000_s3074" name="Document" r:id="rId3" imgW="6058746" imgH="7240011" progId="Word.Document.12">
              <p:link updateAutomatic="1"/>
            </p:oleObj>
          </a:graphicData>
        </a:graphic>
      </p:graphicFrame>
      <p:sp>
        <p:nvSpPr>
          <p:cNvPr id="8" name="Oval Callout 7"/>
          <p:cNvSpPr/>
          <p:nvPr/>
        </p:nvSpPr>
        <p:spPr>
          <a:xfrm>
            <a:off x="152400" y="1417638"/>
            <a:ext cx="3333750" cy="5074602"/>
          </a:xfrm>
          <a:prstGeom prst="wedgeEllipseCallout">
            <a:avLst>
              <a:gd name="adj1" fmla="val 67928"/>
              <a:gd name="adj2" fmla="val -19610"/>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600" b="1" u="sng">
                <a:solidFill>
                  <a:srgbClr val="FFFFFF"/>
                </a:solidFill>
                <a:ea typeface="ＭＳ Ｐゴシック" pitchFamily="-65" charset="-128"/>
              </a:rPr>
              <a:t>Positive</a:t>
            </a:r>
          </a:p>
          <a:p>
            <a:pPr algn="ctr"/>
            <a:endParaRPr lang="en-US" sz="1600" b="1" u="sng">
              <a:solidFill>
                <a:srgbClr val="FFFFFF"/>
              </a:solidFill>
              <a:ea typeface="ＭＳ Ｐゴシック" pitchFamily="-65" charset="-128"/>
            </a:endParaRPr>
          </a:p>
          <a:p>
            <a:pPr algn="ctr"/>
            <a:r>
              <a:rPr lang="en-US" sz="1600">
                <a:solidFill>
                  <a:srgbClr val="FFFFFF"/>
                </a:solidFill>
                <a:ea typeface="ＭＳ Ｐゴシック" pitchFamily="-65" charset="-128"/>
              </a:rPr>
              <a:t>Out west, we can find opportunities in mining, ranching, and working as soldiers, cooks, teachers, and nurses.  We can own our own land and farm.  In some cases, Exodusters like us have formed new all-black communities.  Despite the challenges of farming, we can now succeed or fail on our own terms.</a:t>
            </a:r>
          </a:p>
        </p:txBody>
      </p:sp>
      <p:sp>
        <p:nvSpPr>
          <p:cNvPr id="9" name="Oval Callout 8"/>
          <p:cNvSpPr/>
          <p:nvPr/>
        </p:nvSpPr>
        <p:spPr>
          <a:xfrm>
            <a:off x="5810250" y="1417638"/>
            <a:ext cx="3333750" cy="5074602"/>
          </a:xfrm>
          <a:prstGeom prst="wedgeEllipseCallout">
            <a:avLst>
              <a:gd name="adj1" fmla="val -68707"/>
              <a:gd name="adj2" fmla="val -22613"/>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600" b="1" u="sng">
                <a:solidFill>
                  <a:srgbClr val="FFFFFF"/>
                </a:solidFill>
                <a:ea typeface="ＭＳ Ｐゴシック" pitchFamily="-65" charset="-128"/>
              </a:rPr>
              <a:t>Negative</a:t>
            </a:r>
          </a:p>
          <a:p>
            <a:pPr algn="ctr"/>
            <a:endParaRPr lang="en-US" sz="1600" b="1" u="sng">
              <a:solidFill>
                <a:srgbClr val="FFFFFF"/>
              </a:solidFill>
              <a:ea typeface="ＭＳ Ｐゴシック" pitchFamily="-65" charset="-128"/>
            </a:endParaRPr>
          </a:p>
          <a:p>
            <a:pPr algn="ctr"/>
            <a:r>
              <a:rPr lang="en-US" sz="1600">
                <a:solidFill>
                  <a:srgbClr val="FFFFFF"/>
                </a:solidFill>
                <a:ea typeface="ＭＳ Ｐゴシック" pitchFamily="-65" charset="-128"/>
              </a:rPr>
              <a:t>Even out west, we still face widespread racism and discrimination.  White townspeople have driven some black migrants away.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1"/>
          <p:cNvSpPr>
            <a:spLocks noGrp="1"/>
          </p:cNvSpPr>
          <p:nvPr>
            <p:ph type="title"/>
          </p:nvPr>
        </p:nvSpPr>
        <p:spPr bwMode="auto"/>
        <p:txBody>
          <a:bodyPr anchor="t"/>
          <a:lstStyle/>
          <a:p>
            <a:pPr algn="ctr" eaLnBrk="1" hangingPunct="1"/>
            <a:r>
              <a:rPr lang="en-US" cap="none" smtClean="0"/>
              <a:t>MINERS</a:t>
            </a:r>
          </a:p>
        </p:txBody>
      </p:sp>
      <p:sp>
        <p:nvSpPr>
          <p:cNvPr id="16388" name="Content Placeholder 2"/>
          <p:cNvSpPr>
            <a:spLocks noGrp="1"/>
          </p:cNvSpPr>
          <p:nvPr>
            <p:ph sz="quarter" idx="1"/>
          </p:nvPr>
        </p:nvSpPr>
        <p:spPr>
          <a:xfrm>
            <a:off x="457200" y="1600200"/>
            <a:ext cx="7467600" cy="4873625"/>
          </a:xfrm>
        </p:spPr>
        <p:txBody>
          <a:bodyPr/>
          <a:lstStyle/>
          <a:p>
            <a:pPr eaLnBrk="1" hangingPunct="1"/>
            <a:endParaRPr lang="en-US" smtClean="0"/>
          </a:p>
        </p:txBody>
      </p:sp>
      <p:graphicFrame>
        <p:nvGraphicFramePr>
          <p:cNvPr id="16386" name="Object 2"/>
          <p:cNvGraphicFramePr>
            <a:graphicFrameLocks noChangeAspect="1"/>
          </p:cNvGraphicFramePr>
          <p:nvPr/>
        </p:nvGraphicFramePr>
        <p:xfrm>
          <a:off x="2819400" y="1233488"/>
          <a:ext cx="3479800" cy="5240337"/>
        </p:xfrm>
        <a:graphic>
          <a:graphicData uri="http://schemas.openxmlformats.org/presentationml/2006/ole">
            <p:oleObj spid="_x0000_s4098" name="Document" r:id="rId3" imgW="6249272" imgH="9412014" progId="Word.Document.12">
              <p:link updateAutomatic="1"/>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1791</TotalTime>
  <Words>1005</Words>
  <Application>Microsoft Office PowerPoint</Application>
  <PresentationFormat>On-screen Show (4:3)</PresentationFormat>
  <Paragraphs>98</Paragraphs>
  <Slides>26</Slides>
  <Notes>0</Notes>
  <HiddenSlides>0</HiddenSlides>
  <MMClips>0</MMClips>
  <ScaleCrop>false</ScaleCrop>
  <HeadingPairs>
    <vt:vector size="6" baseType="variant">
      <vt:variant>
        <vt:lpstr>Theme</vt:lpstr>
      </vt:variant>
      <vt:variant>
        <vt:i4>1</vt:i4>
      </vt:variant>
      <vt:variant>
        <vt:lpstr>Links</vt:lpstr>
      </vt:variant>
      <vt:variant>
        <vt:i4>16</vt:i4>
      </vt:variant>
      <vt:variant>
        <vt:lpstr>Slide Titles</vt:lpstr>
      </vt:variant>
      <vt:variant>
        <vt:i4>26</vt:i4>
      </vt:variant>
    </vt:vector>
  </HeadingPairs>
  <TitlesOfParts>
    <vt:vector size="43" baseType="lpstr">
      <vt:lpstr>Office Theme</vt:lpstr>
      <vt:lpstr>???</vt:lpstr>
      <vt:lpstr>???</vt:lpstr>
      <vt:lpstr>???</vt:lpstr>
      <vt:lpstr>???</vt:lpstr>
      <vt:lpstr>C:\Users\Sejal\Documents\U.S. history 2010 (honors)\unit 2\day 1\Westward Expansion Group Cut-Outs.doc!OLE_LINK3</vt:lpstr>
      <vt:lpstr>C:\Users\Sejal\Documents\U.S. history 2010 (honors)\unit 2\day 1\Westward Expansion Group Cut-Outs.doc!OLE_LINK3</vt:lpstr>
      <vt:lpstr>C:\Users\Sejal\Documents\U.S. history 2010 (honors)\unit 2\day 1\Westward Expansion Group Cut-Outs.doc!OLE_LINK4</vt:lpstr>
      <vt:lpstr>C:\Users\Sejal\Documents\U.S. history 2010 (honors)\unit 2\day 1\Westward Expansion Group Cut-Outs.doc!OLE_LINK4</vt:lpstr>
      <vt:lpstr>C:\Users\Sejal\Documents\U.S. history 2010 (honors)\unit 2\day 1\Westward Expansion Group Cut-Outs.doc!OLE_LINK5</vt:lpstr>
      <vt:lpstr>C:\Users\Sejal\Documents\U.S. history 2010 (honors)\unit 2\day 1\Westward Expansion Group Cut-Outs.doc!OLE_LINK5</vt:lpstr>
      <vt:lpstr>C:\Users\Sejal\Documents\U.S. history 2010 (honors)\unit 2\day 1\Westward Expansion Group Cut-Outs.doc!OLE_LINK6</vt:lpstr>
      <vt:lpstr>C:\Users\Sejal\Documents\U.S. history 2010 (honors)\unit 2\day 1\Westward Expansion Group Cut-Outs.doc!OLE_LINK6</vt:lpstr>
      <vt:lpstr>C:\Users\Sejal\Documents\U.S. history 2010 (honors)\unit 2\day 1\Westward Expansion Group Cut-Outs.doc!OLE_LINK7</vt:lpstr>
      <vt:lpstr>C:\Users\Sejal\Documents\U.S. history 2010 (honors)\unit 2\day 1\Westward Expansion Group Cut-Outs.doc!OLE_LINK7</vt:lpstr>
      <vt:lpstr>C:\Users\Sejal\Documents\U.S. history 2010 (honors)\unit 2\day 1\Westward Expansion Group Cut-Outs.doc!OLE_LINK8</vt:lpstr>
      <vt:lpstr>C:\Users\Sejal\Documents\U.S. history 2010 (honors)\unit 2\day 1\Westward Expansion Group Cut-Outs.doc!OLE_LINK8</vt:lpstr>
      <vt:lpstr>Westward Expansion</vt:lpstr>
      <vt:lpstr>Warm-up</vt:lpstr>
      <vt:lpstr>Unit 2: Movement of Peoples</vt:lpstr>
      <vt:lpstr>Westward Expansion</vt:lpstr>
      <vt:lpstr>Push and Pull Factors</vt:lpstr>
      <vt:lpstr>Who moved west?</vt:lpstr>
      <vt:lpstr>AFRICAN AMERICANS</vt:lpstr>
      <vt:lpstr>AFRICAN AMERICANS</vt:lpstr>
      <vt:lpstr>MINERS</vt:lpstr>
      <vt:lpstr>MINERS</vt:lpstr>
      <vt:lpstr>RAILROAD OWNERS</vt:lpstr>
      <vt:lpstr>RAILROAD OWNERS</vt:lpstr>
      <vt:lpstr>RAILROAD WORKERS</vt:lpstr>
      <vt:lpstr>RAILROAD WORKERS</vt:lpstr>
      <vt:lpstr>POPULISTS</vt:lpstr>
      <vt:lpstr>POPULISTS</vt:lpstr>
      <vt:lpstr>AMERICAN INDIANS</vt:lpstr>
      <vt:lpstr>AMERICAN INDIANS</vt:lpstr>
      <vt:lpstr>RANCHERS AND COWBOYS</vt:lpstr>
      <vt:lpstr>RANCHERS AND COWBOYS</vt:lpstr>
      <vt:lpstr>SETTLERS</vt:lpstr>
      <vt:lpstr>SETTLERS (Homesteaders)</vt:lpstr>
      <vt:lpstr>Why did people move west?</vt:lpstr>
      <vt:lpstr>Causes and Effects of Westward expansion</vt:lpstr>
      <vt:lpstr>How did Technology affect Westward Expansion?</vt:lpstr>
      <vt:lpstr>Westward expansion and its effects on the enivornment</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Westward Expansion</dc:title>
  <dc:creator>Sejal</dc:creator>
  <cp:lastModifiedBy>Sejal</cp:lastModifiedBy>
  <cp:revision>6</cp:revision>
  <dcterms:created xsi:type="dcterms:W3CDTF">2010-10-03T15:14:33Z</dcterms:created>
  <dcterms:modified xsi:type="dcterms:W3CDTF">2011-03-16T13:12:47Z</dcterms:modified>
</cp:coreProperties>
</file>